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76" r:id="rId4"/>
    <p:sldId id="271" r:id="rId5"/>
    <p:sldId id="277" r:id="rId6"/>
    <p:sldId id="278" r:id="rId7"/>
    <p:sldId id="279" r:id="rId8"/>
    <p:sldId id="280" r:id="rId9"/>
    <p:sldId id="28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48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A3CA1A-7984-2A47-9D47-DD2E8401F228}"/>
              </a:ext>
            </a:extLst>
          </p:cNvPr>
          <p:cNvSpPr txBox="1"/>
          <p:nvPr/>
        </p:nvSpPr>
        <p:spPr>
          <a:xfrm>
            <a:off x="567559" y="536027"/>
            <a:ext cx="976411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3.2 Rotations and Angular Velocities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 often define a fixed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 frame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a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body frame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attached to some body of interest. All frames are </a:t>
            </a:r>
            <a:r>
              <a:rPr lang="en-US" sz="24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instantaneously stationary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Right-handed frames, and right-hand rule for positive rotation.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Special orthogonal group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matrices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ℝ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3×3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where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a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rotation matrix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 Implicit representation with 9 numbers for 3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C182E7-C43C-734B-ABA1-9810CF6E9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223" y="2935819"/>
            <a:ext cx="3797406" cy="23017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158BD5-F1F8-CA48-B089-E1C96E1966A8}"/>
              </a:ext>
            </a:extLst>
          </p:cNvPr>
          <p:cNvSpPr txBox="1"/>
          <p:nvPr/>
        </p:nvSpPr>
        <p:spPr>
          <a:xfrm rot="18941503">
            <a:off x="9232073" y="4685643"/>
            <a:ext cx="12554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orthogonal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3EF279-AE00-3944-8BD1-D5718E66F999}"/>
              </a:ext>
            </a:extLst>
          </p:cNvPr>
          <p:cNvSpPr txBox="1"/>
          <p:nvPr/>
        </p:nvSpPr>
        <p:spPr>
          <a:xfrm rot="18941503">
            <a:off x="10386537" y="4816651"/>
            <a:ext cx="8803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special</a:t>
            </a:r>
          </a:p>
        </p:txBody>
      </p: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a set of elements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a binary operation • satisfying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400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closure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			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∈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for all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∈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400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associativity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•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400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element exists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there is an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such that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• I = I • a = a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				for each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∈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400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inverse exists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	for each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∈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there exists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such that </a:t>
            </a:r>
          </a:p>
          <a:p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					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• a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−1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a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−1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a = 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Integers under addition?  Nonnegative integers under addition?  Square real matrices under multiplication? 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a </a:t>
            </a:r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Lie group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78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a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matrix (Lie) group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(the group operation is matrix multiplication).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closure:  		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associative:  	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commutative!</a:t>
            </a:r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generally)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identity:  		identity matrix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inverse:  		matrix inverse </a:t>
            </a:r>
          </a:p>
          <a:p>
            <a:pPr lvl="1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I,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so 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−1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R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</a:p>
          <a:p>
            <a:pPr lvl="1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∈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ℝ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∥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∥ = ∥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∥.</a:t>
            </a:r>
          </a:p>
          <a:p>
            <a:pPr lvl="1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566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Uses of a rotation matrix: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Represent an orientation. 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represents orientation of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Change the reference frame of a vector or frame.</a:t>
            </a:r>
          </a:p>
          <a:p>
            <a:pPr marL="914400" lvl="1" indent="-457200">
              <a:buFont typeface="+mj-lt"/>
              <a:buAutoNum type="arabicPeriod"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subscript cancellation:</a:t>
            </a:r>
          </a:p>
          <a:p>
            <a:pPr lvl="2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Rotate a vector or frame.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Rot(</a:t>
            </a:r>
            <a:r>
              <a:rPr lang="en-US" sz="2400" i="1" dirty="0" err="1">
                <a:latin typeface="Symbol" pitchFamily="2" charset="2"/>
                <a:cs typeface="Arial" panose="020B0604020202020204" pitchFamily="34" charset="0"/>
              </a:rPr>
              <a:t>ŵ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𝜃)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axis </a:t>
            </a:r>
            <a:r>
              <a:rPr lang="en-US" sz="2400" i="1" dirty="0" err="1">
                <a:latin typeface="Symbol" pitchFamily="2" charset="2"/>
                <a:cs typeface="Arial" panose="020B0604020202020204" pitchFamily="34" charset="0"/>
              </a:rPr>
              <a:t>ŵ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expressed 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{c}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3E0E53-BD54-854F-A71E-DA7A4D6AD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462" y="3401981"/>
            <a:ext cx="3205655" cy="505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A0FE02-FBAA-0F48-95F0-24D5908CB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1" y="3883908"/>
            <a:ext cx="2709041" cy="5079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44F283-BCCB-A248-8E32-787E58EB4757}"/>
              </a:ext>
            </a:extLst>
          </p:cNvPr>
          <p:cNvSpPr txBox="1"/>
          <p:nvPr/>
        </p:nvSpPr>
        <p:spPr>
          <a:xfrm>
            <a:off x="1930222" y="4873781"/>
            <a:ext cx="631294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p’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cd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 p</a:t>
            </a:r>
            <a:r>
              <a:rPr lang="en-US" sz="2400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(no subscript cancellation)</a:t>
            </a:r>
            <a:endParaRPr lang="en-US" sz="24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(after rotating about axis 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’’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(after rotating about axis 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7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AC3476D-2BC7-B24D-90BB-B7A5E923C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817DB9-8329-AC4A-80C9-65F750958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6EF1EC-C556-3243-9D60-4799D27BB8D3}"/>
              </a:ext>
            </a:extLst>
          </p:cNvPr>
          <p:cNvSpPr txBox="1"/>
          <p:nvPr/>
        </p:nvSpPr>
        <p:spPr>
          <a:xfrm>
            <a:off x="662730" y="3733100"/>
            <a:ext cx="904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8CCE02-26C3-5A49-A506-1BB7A23CC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147" y="396175"/>
            <a:ext cx="7843706" cy="23263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21BE3DF-22B6-F244-85B2-DB61DDE10FA7}"/>
              </a:ext>
            </a:extLst>
          </p:cNvPr>
          <p:cNvSpPr txBox="1"/>
          <p:nvPr/>
        </p:nvSpPr>
        <p:spPr>
          <a:xfrm>
            <a:off x="4581787" y="3733099"/>
            <a:ext cx="768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</a:p>
        </p:txBody>
      </p:sp>
    </p:spTree>
    <p:extLst>
      <p:ext uri="{BB962C8B-B14F-4D97-AF65-F5344CB8AC3E}">
        <p14:creationId xmlns:p14="http://schemas.microsoft.com/office/powerpoint/2010/main" val="1452860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811B2AA-FE00-4D40-9FE5-32AECD09E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F2D453-97E0-1E43-8B41-6B4A53946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8468AE-2DD5-084A-AA77-2FE5BD3DDB81}"/>
              </a:ext>
            </a:extLst>
          </p:cNvPr>
          <p:cNvSpPr txBox="1"/>
          <p:nvPr/>
        </p:nvSpPr>
        <p:spPr>
          <a:xfrm>
            <a:off x="725575" y="616663"/>
            <a:ext cx="832311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Given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write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in terms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(no inverses!).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Given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what is 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terms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(no inverses)?</a:t>
            </a:r>
          </a:p>
        </p:txBody>
      </p:sp>
    </p:spTree>
    <p:extLst>
      <p:ext uri="{BB962C8B-B14F-4D97-AF65-F5344CB8AC3E}">
        <p14:creationId xmlns:p14="http://schemas.microsoft.com/office/powerpoint/2010/main" val="3991161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880D6D-921D-A04C-B899-C420CBC8F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CA57EB-C9BC-714F-BBFA-34DD597B3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0122C6-F29D-FD46-ACA3-24D3238C5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147" y="396175"/>
            <a:ext cx="7843706" cy="23263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256D96-23CE-FD45-A708-D991E42AC1D9}"/>
              </a:ext>
            </a:extLst>
          </p:cNvPr>
          <p:cNvSpPr txBox="1"/>
          <p:nvPr/>
        </p:nvSpPr>
        <p:spPr>
          <a:xfrm>
            <a:off x="1182414" y="3198167"/>
            <a:ext cx="767165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Rot(</a:t>
            </a:r>
            <a:r>
              <a:rPr lang="en-US" sz="2400" i="1" dirty="0" err="1">
                <a:latin typeface="Symbol" pitchFamily="2" charset="2"/>
                <a:cs typeface="Arial" panose="020B0604020202020204" pitchFamily="34" charset="0"/>
              </a:rPr>
              <a:t>ŵ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𝜃)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400" dirty="0">
                <a:latin typeface="Symbol" pitchFamily="2" charset="2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axis </a:t>
            </a:r>
            <a:r>
              <a:rPr lang="en-US" sz="2400" i="1" dirty="0" err="1">
                <a:latin typeface="Symbol" pitchFamily="2" charset="2"/>
                <a:cs typeface="Arial" panose="020B0604020202020204" pitchFamily="34" charset="0"/>
              </a:rPr>
              <a:t>ŵ</a:t>
            </a:r>
            <a:r>
              <a:rPr lang="en-US" sz="2400" i="1" dirty="0">
                <a:latin typeface="Symbol" pitchFamily="2" charset="2"/>
                <a:cs typeface="Arial" panose="020B0604020202020204" pitchFamily="34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  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bc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bc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					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bc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’’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bc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687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88A1B6-167A-ED41-83B5-EA0C5DA0B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AAA540-522A-1240-BF7D-DA2092262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F1513D-C2BD-B744-94C0-77D27DE123B8}"/>
              </a:ext>
            </a:extLst>
          </p:cNvPr>
          <p:cNvSpPr txBox="1"/>
          <p:nvPr/>
        </p:nvSpPr>
        <p:spPr>
          <a:xfrm>
            <a:off x="354724" y="536027"/>
            <a:ext cx="112401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orientation representation		# </a:t>
            </a:r>
            <a:r>
              <a:rPr lang="en-US" sz="2400" u="sng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nums</a:t>
            </a:r>
            <a:r>
              <a:rPr lang="en-US" sz="2400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imp/</a:t>
            </a:r>
            <a:r>
              <a:rPr lang="en-US" sz="2400" u="sng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</a:t>
            </a:r>
            <a:r>
              <a:rPr lang="en-US" sz="2400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	pros		cons</a:t>
            </a:r>
          </a:p>
          <a:p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Euler angles, roll-pitch-yaw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Unit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uaternions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Rotation matrices       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FBFFEF-1684-754F-9E5C-BADF50008516}"/>
              </a:ext>
            </a:extLst>
          </p:cNvPr>
          <p:cNvCxnSpPr/>
          <p:nvPr/>
        </p:nvCxnSpPr>
        <p:spPr>
          <a:xfrm>
            <a:off x="4374931" y="323193"/>
            <a:ext cx="0" cy="464294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125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1142</TotalTime>
  <Words>400</Words>
  <Application>Microsoft Macintosh PowerPoint</Application>
  <PresentationFormat>Widescreen</PresentationFormat>
  <Paragraphs>115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146</cp:revision>
  <cp:lastPrinted>2020-09-17T14:07:13Z</cp:lastPrinted>
  <dcterms:created xsi:type="dcterms:W3CDTF">2020-09-16T15:38:21Z</dcterms:created>
  <dcterms:modified xsi:type="dcterms:W3CDTF">2020-11-24T04:25:38Z</dcterms:modified>
</cp:coreProperties>
</file>

<file path=docProps/thumbnail.jpeg>
</file>